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441" r:id="rId2"/>
    <p:sldId id="468" r:id="rId3"/>
    <p:sldId id="448" r:id="rId4"/>
    <p:sldId id="451" r:id="rId5"/>
    <p:sldId id="469" r:id="rId6"/>
    <p:sldId id="470" r:id="rId7"/>
    <p:sldId id="471" r:id="rId8"/>
    <p:sldId id="483" r:id="rId9"/>
    <p:sldId id="484" r:id="rId10"/>
    <p:sldId id="485" r:id="rId11"/>
    <p:sldId id="473" r:id="rId12"/>
    <p:sldId id="474" r:id="rId13"/>
    <p:sldId id="475" r:id="rId14"/>
    <p:sldId id="496" r:id="rId15"/>
    <p:sldId id="497" r:id="rId16"/>
    <p:sldId id="486" r:id="rId17"/>
    <p:sldId id="488" r:id="rId18"/>
    <p:sldId id="489" r:id="rId19"/>
    <p:sldId id="490" r:id="rId20"/>
    <p:sldId id="491" r:id="rId21"/>
    <p:sldId id="493" r:id="rId22"/>
    <p:sldId id="487" r:id="rId23"/>
    <p:sldId id="492" r:id="rId24"/>
    <p:sldId id="494" r:id="rId25"/>
    <p:sldId id="464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3T19:35:04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D340B-609B-41A6-98A9-7E6301405C0E}" type="datetimeFigureOut">
              <a:rPr lang="pt-BR" smtClean="0"/>
              <a:t>24/11/2021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4B87C-B7E8-4D73-B400-B00CB54EEB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57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6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29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7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819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27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482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65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652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29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666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79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445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889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70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943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60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09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9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039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221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60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793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Imagem de Slide 1">
            <a:extLst>
              <a:ext uri="{FF2B5EF4-FFF2-40B4-BE49-F238E27FC236}">
                <a16:creationId xmlns:a16="http://schemas.microsoft.com/office/drawing/2014/main" id="{C47A6459-340A-4F31-84F5-169DEE092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Espaço Reservado para Anotações 2">
            <a:extLst>
              <a:ext uri="{FF2B5EF4-FFF2-40B4-BE49-F238E27FC236}">
                <a16:creationId xmlns:a16="http://schemas.microsoft.com/office/drawing/2014/main" id="{53A5C518-4340-46BD-8CBA-2F2AC3296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124" name="Espaço Reservado para Número de Slide 3">
            <a:extLst>
              <a:ext uri="{FF2B5EF4-FFF2-40B4-BE49-F238E27FC236}">
                <a16:creationId xmlns:a16="http://schemas.microsoft.com/office/drawing/2014/main" id="{A2F03035-32DC-4148-B850-CE83D988B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DA2CD6-32BB-4807-A3BC-E8EE4E30929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11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422206-29C2-429F-A667-B71CEA2EA2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964F84-0063-43F0-B82E-8D71D2D157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F5E7E0-278F-4956-AA02-7262873ED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0619A-3049-4C7E-8D6D-3F32019472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3898266"/>
      </p:ext>
    </p:extLst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0C67E1-EE3B-4AF6-8135-517958CA75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6A99CF-43ED-40E3-9926-3BCE3EE06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98044D-8F39-4C1F-B843-131897A24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7C229-3067-4E75-999D-492FD1D0BF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3055532"/>
      </p:ext>
    </p:extLst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80C2C2-13CE-4083-BCD6-8DE497F9B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19E072-342A-4F0F-80D2-6F50510E86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ED824B-237E-40EF-95A4-4D212131A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A11F0-488D-4C45-8016-2CF7103486E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5608628"/>
      </p:ext>
    </p:extLst>
  </p:cSld>
  <p:clrMapOvr>
    <a:masterClrMapping/>
  </p:clrMapOvr>
  <p:transition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1C43AA-1623-482F-BF9F-A037B21F84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FB291D-8FDA-4593-A945-1DE4314522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D4D20B-25D1-4FD8-B0A8-6CB06929C4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62728-D1EE-4B96-844D-1242BCE86A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8328416"/>
      </p:ext>
    </p:extLst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EFC33D-CB63-48EF-9D70-639704F73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572224-10A4-4963-8A1A-49B362BE3C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9EC84D-39E7-4CFA-B496-DEE43CA1BD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13446-1831-4A96-BC23-B76DF3E28B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905081"/>
      </p:ext>
    </p:extLst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79D1F0-0739-424D-8CBA-7A406FED8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5C5C38-718F-4D41-A628-0185C2056E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13DEFF-5062-4B4A-9667-1E42DEB7A4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1B881-6CA4-4027-B54B-1A79130949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8192708"/>
      </p:ext>
    </p:extLst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3F2A4-A0AB-478C-BF84-590C4411C2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EF3BAF-2D92-401B-B5BA-8C1F2EE519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940D69-229C-4B5C-ACD8-2AD91311F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1C1F4-DE1D-4E83-B1E8-09B92F8741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7177114"/>
      </p:ext>
    </p:extLst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737C364-445E-4AD2-A23B-D35C94889F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1BCA468-107D-4DA2-A7C1-9B4C125FF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189BC11-C798-48DA-B2E0-4B72FDFB66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6D004-8C38-4E76-B5E9-1420832A57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9473235"/>
      </p:ext>
    </p:extLst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63ABE1-8D6C-4557-88B3-07C004B89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54D57AD-EE4E-48EB-9312-08A898DA5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35E0F3E-D9AD-4F16-98DC-0AC62C1BD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6DC4AA-314D-4057-AB92-0091F6C2816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3238178"/>
      </p:ext>
    </p:extLst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3A3BF8-79A4-4FB7-B962-9B8191749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38A285E-8EAA-4B5E-8B0E-A18A6E7EA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A46096-96BC-404E-B1FF-54120E50C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8D9BE1-46A0-470A-982D-D5ED21CC72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5799029"/>
      </p:ext>
    </p:extLst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61279-8FCF-49C8-A00E-6A63991BFB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396B51-98E4-4118-8717-5BCDBE7F2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C3F22-E599-4976-B607-04F66ABE5E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E095B-B7A8-42F9-8BF8-FD6B382A0D9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77144415"/>
      </p:ext>
    </p:extLst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CB3BA3-6F16-4BF0-9C00-72677E1354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B9EE5-C901-4D45-AE78-CB4DC91734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5641FF-3C86-49A6-BA65-554925081B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18567-0F3A-4158-81B0-55183B84AB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5213513"/>
      </p:ext>
    </p:extLst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5D02FF-C12F-4C50-9E1A-F45A5233F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0F686B6-E719-4388-95A8-2AF142CE0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7ECF217-1773-44BF-A7F8-464A26C828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6872AA6-3169-4797-B016-865D543545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F0B5FE-2394-47B7-898B-C7AC8C35EB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709AAB3-74D3-4DCA-B11D-3268185B3A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732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pull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paulo@via11.com.br" TargetMode="External"/><Relationship Id="rId4" Type="http://schemas.openxmlformats.org/officeDocument/2006/relationships/hyperlink" Target="mailto:via11@via11.com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94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ângulo 1">
            <a:extLst>
              <a:ext uri="{FF2B5EF4-FFF2-40B4-BE49-F238E27FC236}">
                <a16:creationId xmlns:a16="http://schemas.microsoft.com/office/drawing/2014/main" id="{46624CA0-3B9B-4061-AAAE-179D8AC5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171256"/>
            <a:ext cx="12191999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40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b="1" dirty="0">
                <a:solidFill>
                  <a:srgbClr val="000000"/>
                </a:solidFill>
              </a:rPr>
              <a:t>                                          AUDIÊNCIA PÚBLICA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b="1" dirty="0">
                <a:solidFill>
                  <a:srgbClr val="000000"/>
                </a:solidFill>
              </a:rPr>
              <a:t>                                     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800" b="1" dirty="0">
                <a:solidFill>
                  <a:srgbClr val="000000"/>
                </a:solidFill>
              </a:rPr>
              <a:t>                                                              PLANO DE MOBILIDADE URBANA</a:t>
            </a:r>
            <a:r>
              <a:rPr lang="pt-BR" altLang="pt-BR" sz="4000" b="1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b="1" dirty="0">
                <a:solidFill>
                  <a:srgbClr val="000000"/>
                </a:solidFill>
              </a:rPr>
              <a:t>                                        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b="1" dirty="0">
                <a:solidFill>
                  <a:srgbClr val="000000"/>
                </a:solidFill>
              </a:rPr>
              <a:t>                                          </a:t>
            </a:r>
            <a:r>
              <a:rPr lang="pt-BR" altLang="pt-BR" sz="2800" b="1" dirty="0">
                <a:solidFill>
                  <a:srgbClr val="000000"/>
                </a:solidFill>
              </a:rPr>
              <a:t>Revisão 2021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40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b="1" dirty="0">
                <a:solidFill>
                  <a:srgbClr val="000000"/>
                </a:solidFill>
              </a:rPr>
              <a:t>                                           </a:t>
            </a:r>
            <a:endParaRPr lang="pt-BR" altLang="pt-BR" sz="28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2520001" y="643421"/>
            <a:ext cx="76067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MUNICÍPIO DE IRINEÓPOLIS</a:t>
            </a:r>
          </a:p>
          <a:p>
            <a:pPr algn="ctr"/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VIA 11 CONSULTORIA</a:t>
            </a:r>
            <a:endParaRPr lang="pt-BR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2C9CE6-0837-48FC-BAF0-31DD50B8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m 1">
            <a:extLst>
              <a:ext uri="{FF2B5EF4-FFF2-40B4-BE49-F238E27FC236}">
                <a16:creationId xmlns:a16="http://schemas.microsoft.com/office/drawing/2014/main" id="{50320D79-9052-4EF0-9C24-11DA6003A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378"/>
            <a:ext cx="6115895" cy="39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200401" y="763420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RESPOSTAS DAS PESQUISAS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23B795-79C7-4713-8306-831D2608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" y="43087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76D69C-FCA2-4267-A6AA-703BD489D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289" y="2195773"/>
            <a:ext cx="8082661" cy="45619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77425EC0-1540-45E7-9FC1-16F0008E39D6}"/>
                  </a:ext>
                </a:extLst>
              </p14:cNvPr>
              <p14:cNvContentPartPr/>
              <p14:nvPr/>
            </p14:nvContentPartPr>
            <p14:xfrm>
              <a:off x="12468687" y="2604295"/>
              <a:ext cx="2880" cy="36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77425EC0-1540-45E7-9FC1-16F0008E39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60047" y="2595655"/>
                <a:ext cx="2052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088949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EC5F7670-9380-413A-AA6F-35157276D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r="19361" b="20657"/>
          <a:stretch/>
        </p:blipFill>
        <p:spPr>
          <a:xfrm>
            <a:off x="3962400" y="-98129"/>
            <a:ext cx="8126791" cy="684528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D74E262-F184-4DE4-AA8E-A676C3C6455A}"/>
              </a:ext>
            </a:extLst>
          </p:cNvPr>
          <p:cNvSpPr txBox="1"/>
          <p:nvPr/>
        </p:nvSpPr>
        <p:spPr>
          <a:xfrm>
            <a:off x="-581890" y="3105834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CADASTRO DA SINALIZAÇÃO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069681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 rot="16200000">
            <a:off x="-1620980" y="3105058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CADASTRO DE PAVIMENTAÇÃO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" name="Imagem 6" descr="Diagrama, Desenho técnico&#10;&#10;Descrição gerada automaticamente">
            <a:extLst>
              <a:ext uri="{FF2B5EF4-FFF2-40B4-BE49-F238E27FC236}">
                <a16:creationId xmlns:a16="http://schemas.microsoft.com/office/drawing/2014/main" id="{3BF65035-2831-4CD1-A2C5-6628B4127E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r="12066" b="27071"/>
          <a:stretch/>
        </p:blipFill>
        <p:spPr>
          <a:xfrm>
            <a:off x="1844826" y="1"/>
            <a:ext cx="10342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2426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 rot="16200000">
            <a:off x="-1152335" y="2925817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FORMA DE ESTACIONAMENTO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 descr="Diagrama, Desenho técnico&#10;&#10;Descrição gerada automaticamente">
            <a:extLst>
              <a:ext uri="{FF2B5EF4-FFF2-40B4-BE49-F238E27FC236}">
                <a16:creationId xmlns:a16="http://schemas.microsoft.com/office/drawing/2014/main" id="{5F5211C9-9729-4F9D-B112-1867E13B0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r="15965" b="24848"/>
          <a:stretch/>
        </p:blipFill>
        <p:spPr>
          <a:xfrm>
            <a:off x="3753311" y="3"/>
            <a:ext cx="8443451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4412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 rot="16200000">
            <a:off x="-1401074" y="2915506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REGISTROS FOTOGRÁFICOS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40BAFE0-E5E3-4F37-A370-225D4A329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976" y="339088"/>
            <a:ext cx="2877561" cy="16216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3B0DD57-7EE0-4FC5-B36D-35B22356D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944" y="339088"/>
            <a:ext cx="2877561" cy="162167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B0C0E2B-662D-4550-B544-B15F03965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754" y="4940328"/>
            <a:ext cx="2877561" cy="162167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9443893-159D-472A-ABC0-FD6C6F466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4091" y="4897234"/>
            <a:ext cx="2877561" cy="16216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01FBBB-91B1-4040-8476-325998BFC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028" y="2524985"/>
            <a:ext cx="2639797" cy="19813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5DA1C06-D574-4744-9D3A-0D372422F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1152" y="2354456"/>
            <a:ext cx="274343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4907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 rot="16200000">
            <a:off x="-1152335" y="2925817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REGISTROS FOTOGRÁFICOS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9443893-159D-472A-ABC0-FD6C6F466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944" y="2963115"/>
            <a:ext cx="2877561" cy="162167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9321F00-DD0D-4A06-B282-1D86D9CBC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30" y="4949636"/>
            <a:ext cx="3159298" cy="178155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C9D7B51-FEED-4992-894B-B4C4213A7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2983" y="145029"/>
            <a:ext cx="2533333" cy="338095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7D3975B-D661-412F-9501-510B5FD27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322" y="145029"/>
            <a:ext cx="2533333" cy="448571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ED35292-88BA-40A1-BBD0-14206F3D0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705" y="131175"/>
            <a:ext cx="2533333" cy="338095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69F8698-DA91-4C8D-8738-29CA056D9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7627" y="3702365"/>
            <a:ext cx="2395647" cy="31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17199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-708471" y="2551837"/>
            <a:ext cx="54068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ALTERAÇÕES </a:t>
            </a:r>
          </a:p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TRÂNSITO PROPOSTAS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" name="Imagem 5" descr="Diagrama, Desenho técnico&#10;&#10;Descrição gerada automaticamente">
            <a:extLst>
              <a:ext uri="{FF2B5EF4-FFF2-40B4-BE49-F238E27FC236}">
                <a16:creationId xmlns:a16="http://schemas.microsoft.com/office/drawing/2014/main" id="{A51B39AE-5171-4171-BC4D-FAF1085817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98" b="18182"/>
          <a:stretch/>
        </p:blipFill>
        <p:spPr>
          <a:xfrm>
            <a:off x="4700798" y="-27709"/>
            <a:ext cx="7486439" cy="66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6562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 rot="16200000">
            <a:off x="-1152335" y="3202816"/>
            <a:ext cx="5406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PERÍMETRO URBANO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3D08D16A-9619-4748-9EDF-51ECF9126E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0"/>
          <a:stretch/>
        </p:blipFill>
        <p:spPr>
          <a:xfrm>
            <a:off x="2179143" y="0"/>
            <a:ext cx="10008094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06C438A-C889-46CD-842F-A50B20FF9EA3}"/>
              </a:ext>
            </a:extLst>
          </p:cNvPr>
          <p:cNvSpPr/>
          <p:nvPr/>
        </p:nvSpPr>
        <p:spPr bwMode="auto">
          <a:xfrm>
            <a:off x="10543309" y="4876800"/>
            <a:ext cx="1643928" cy="6397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8919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 rot="16200000">
            <a:off x="-1009038" y="3105925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HIERARQUIA VIÁRIA PROPOSTA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6C438A-C889-46CD-842F-A50B20FF9EA3}"/>
              </a:ext>
            </a:extLst>
          </p:cNvPr>
          <p:cNvSpPr/>
          <p:nvPr/>
        </p:nvSpPr>
        <p:spPr bwMode="auto">
          <a:xfrm>
            <a:off x="10543309" y="4876800"/>
            <a:ext cx="1643928" cy="6397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Imagem 4" descr="Diagrama&#10;&#10;Descrição gerada automaticamente com confiança média">
            <a:extLst>
              <a:ext uri="{FF2B5EF4-FFF2-40B4-BE49-F238E27FC236}">
                <a16:creationId xmlns:a16="http://schemas.microsoft.com/office/drawing/2014/main" id="{02B8BE6D-B1CE-4583-BE36-6531D0395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4848" b="5051"/>
          <a:stretch/>
        </p:blipFill>
        <p:spPr>
          <a:xfrm rot="16200000">
            <a:off x="4361406" y="-967833"/>
            <a:ext cx="6858000" cy="87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739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284552" y="2750127"/>
            <a:ext cx="5050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CONFIGURAÇÃO DA INTERSEÇÃO </a:t>
            </a:r>
          </a:p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AV. 22 DE JULHO</a:t>
            </a:r>
          </a:p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COM A R. BAHIA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6C438A-C889-46CD-842F-A50B20FF9EA3}"/>
              </a:ext>
            </a:extLst>
          </p:cNvPr>
          <p:cNvSpPr/>
          <p:nvPr/>
        </p:nvSpPr>
        <p:spPr bwMode="auto">
          <a:xfrm>
            <a:off x="10543309" y="4876800"/>
            <a:ext cx="1643928" cy="6397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F2199708-BA7A-4AA6-B81D-978B22BE8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20" y="6927"/>
            <a:ext cx="647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41092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949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ângulo 1">
            <a:extLst>
              <a:ext uri="{FF2B5EF4-FFF2-40B4-BE49-F238E27FC236}">
                <a16:creationId xmlns:a16="http://schemas.microsoft.com/office/drawing/2014/main" id="{46624CA0-3B9B-4061-AAAE-179D8AC5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171256"/>
            <a:ext cx="121919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40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40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000" b="1" dirty="0">
                <a:solidFill>
                  <a:srgbClr val="000000"/>
                </a:solidFill>
              </a:rPr>
              <a:t>                                           </a:t>
            </a:r>
            <a:endParaRPr lang="pt-BR" altLang="pt-BR" sz="28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2520001" y="643421"/>
            <a:ext cx="76067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MUNICÍPIO DE IRINEÓPOLIS</a:t>
            </a:r>
          </a:p>
          <a:p>
            <a:pPr algn="ctr"/>
            <a:r>
              <a:rPr kumimoji="0" lang="pt-BR" alt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VIA 11 CONSULTORIA</a:t>
            </a:r>
            <a:endParaRPr lang="pt-BR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2C9CE6-0837-48FC-BAF0-31DD50B8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9610A05-D746-47A9-9B84-F5844B524158}"/>
              </a:ext>
            </a:extLst>
          </p:cNvPr>
          <p:cNvSpPr txBox="1"/>
          <p:nvPr/>
        </p:nvSpPr>
        <p:spPr>
          <a:xfrm>
            <a:off x="166255" y="2354771"/>
            <a:ext cx="1191490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DATA: 24 de novembro de 2021 às 17h00min.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4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LOCAL: Câmara de Vereadores, localizada na Rua Guanabara, 288.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4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TEMA: Revisão 2021 do Plano de Mobilidade Urbana do município de Irineópolis.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4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APRESENTAÇÃO TÉCNICA: Eng. Paulo Roberto Vieira e Arq. Eloy Silvestre Kockanny da empresa VIA 11 CONSULTORIA (contratada através do Contrato nº. OS 3341/2021).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4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Esta revisão de 2021 projeta um horizonte de 10 anos e diretrizes para infraestrutura para um período mais longo.</a:t>
            </a:r>
          </a:p>
        </p:txBody>
      </p:sp>
    </p:spTree>
    <p:extLst>
      <p:ext uri="{BB962C8B-B14F-4D97-AF65-F5344CB8AC3E}">
        <p14:creationId xmlns:p14="http://schemas.microsoft.com/office/powerpoint/2010/main" val="10367235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202075" y="2235967"/>
            <a:ext cx="44814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CONFIGURAÇÃO DAS VIAS TRANSVERSAIS DE SENTIDO ÚNICO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6C438A-C889-46CD-842F-A50B20FF9EA3}"/>
              </a:ext>
            </a:extLst>
          </p:cNvPr>
          <p:cNvSpPr/>
          <p:nvPr/>
        </p:nvSpPr>
        <p:spPr bwMode="auto">
          <a:xfrm>
            <a:off x="10543309" y="4876800"/>
            <a:ext cx="1643928" cy="6397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C172B12-3545-4F7E-AA1C-886D8C913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25" y="976884"/>
            <a:ext cx="7296912" cy="49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5585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6C438A-C889-46CD-842F-A50B20FF9EA3}"/>
              </a:ext>
            </a:extLst>
          </p:cNvPr>
          <p:cNvSpPr/>
          <p:nvPr/>
        </p:nvSpPr>
        <p:spPr bwMode="auto">
          <a:xfrm>
            <a:off x="10543309" y="4876800"/>
            <a:ext cx="1643928" cy="6397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4C20AE8-E33D-4335-90EA-CEC8D007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25" y="976883"/>
            <a:ext cx="7296912" cy="49042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1AE8236D-05B5-4B23-AAFD-9B2C91112A88}"/>
              </a:ext>
            </a:extLst>
          </p:cNvPr>
          <p:cNvSpPr txBox="1"/>
          <p:nvPr/>
        </p:nvSpPr>
        <p:spPr>
          <a:xfrm>
            <a:off x="202075" y="2208258"/>
            <a:ext cx="44814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CONFIGURAÇÃO DAS VIAS TRANSVERSAIS DE SENTIDO DUPLO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059547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 rot="16200000">
            <a:off x="-1152335" y="2925817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PROPOSTA DE </a:t>
            </a:r>
          </a:p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REDE CICLOVIÁRIA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8DD2E57F-AC1C-4EBD-80FB-E16346B3D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r="16475" b="23434"/>
          <a:stretch/>
        </p:blipFill>
        <p:spPr>
          <a:xfrm>
            <a:off x="3393078" y="-96983"/>
            <a:ext cx="8794159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940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229784" y="3105834"/>
            <a:ext cx="4481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CICLOVIA DA </a:t>
            </a:r>
          </a:p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RUA BAHIA</a:t>
            </a:r>
            <a:endParaRPr lang="pt-BR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6C438A-C889-46CD-842F-A50B20FF9EA3}"/>
              </a:ext>
            </a:extLst>
          </p:cNvPr>
          <p:cNvSpPr/>
          <p:nvPr/>
        </p:nvSpPr>
        <p:spPr bwMode="auto">
          <a:xfrm>
            <a:off x="10543309" y="4876800"/>
            <a:ext cx="1643928" cy="6397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A45C74F-7854-4854-9FB0-617B73211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2628" y="-158663"/>
            <a:ext cx="3212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330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06C438A-C889-46CD-842F-A50B20FF9EA3}"/>
              </a:ext>
            </a:extLst>
          </p:cNvPr>
          <p:cNvSpPr/>
          <p:nvPr/>
        </p:nvSpPr>
        <p:spPr bwMode="auto">
          <a:xfrm>
            <a:off x="10543309" y="4876800"/>
            <a:ext cx="1643928" cy="6397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AE8236D-05B5-4B23-AAFD-9B2C91112A88}"/>
              </a:ext>
            </a:extLst>
          </p:cNvPr>
          <p:cNvSpPr txBox="1"/>
          <p:nvPr/>
        </p:nvSpPr>
        <p:spPr>
          <a:xfrm>
            <a:off x="202075" y="2568476"/>
            <a:ext cx="4481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DETALHES DAS CICLOFAIXAS</a:t>
            </a:r>
            <a:endParaRPr lang="pt-BR" dirty="0"/>
          </a:p>
        </p:txBody>
      </p:sp>
      <p:pic>
        <p:nvPicPr>
          <p:cNvPr id="6" name="Imagem 5" descr="Gráfico de barras&#10;&#10;Descrição gerada automaticamente com confiança média">
            <a:extLst>
              <a:ext uri="{FF2B5EF4-FFF2-40B4-BE49-F238E27FC236}">
                <a16:creationId xmlns:a16="http://schemas.microsoft.com/office/drawing/2014/main" id="{EFE5591D-FED0-42B8-8A5E-344C60A06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9234" y="-183345"/>
            <a:ext cx="3277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232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ângulo 1">
            <a:extLst>
              <a:ext uri="{FF2B5EF4-FFF2-40B4-BE49-F238E27FC236}">
                <a16:creationId xmlns:a16="http://schemas.microsoft.com/office/drawing/2014/main" id="{46624CA0-3B9B-4061-AAAE-179D8AC5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54" y="2188726"/>
            <a:ext cx="11807690" cy="33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cap="small" dirty="0">
                <a:solidFill>
                  <a:srgbClr val="000000"/>
                </a:solidFill>
              </a:rPr>
              <a:t>VIA 11 Consultoria, Estudos e Projetos de Mobilidade Urbana Ltda.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solidFill>
                  <a:srgbClr val="000000"/>
                </a:solidFill>
              </a:rPr>
              <a:t>CNPJ 03.427.492/0001-94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solidFill>
                  <a:srgbClr val="000000"/>
                </a:solidFill>
              </a:rPr>
              <a:t>Rua Coronel Santiago, 400 sala 09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solidFill>
                  <a:srgbClr val="000000"/>
                </a:solidFill>
              </a:rPr>
              <a:t>89203-560 – Joinville (SC)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solidFill>
                  <a:srgbClr val="000000"/>
                </a:solidFill>
              </a:rPr>
              <a:t>(47) 3433-6007 ou (47) 9 8826-0404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solidFill>
                  <a:srgbClr val="000000"/>
                </a:solidFill>
                <a:hlinkClick r:id="rId4"/>
              </a:rPr>
              <a:t>via11@via11.com.br</a:t>
            </a:r>
            <a:r>
              <a:rPr lang="pt-BR" altLang="pt-BR" sz="2400" b="1" dirty="0">
                <a:solidFill>
                  <a:srgbClr val="000000"/>
                </a:solidFill>
              </a:rPr>
              <a:t> ou </a:t>
            </a:r>
            <a:r>
              <a:rPr lang="pt-BR" altLang="pt-BR" sz="2400" b="1" dirty="0">
                <a:solidFill>
                  <a:srgbClr val="000000"/>
                </a:solidFill>
                <a:hlinkClick r:id="rId5"/>
              </a:rPr>
              <a:t>paulo@via11.com.br</a:t>
            </a:r>
            <a:r>
              <a:rPr lang="pt-BR" altLang="pt-BR" sz="24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A2E0FA9-063F-4323-8704-F0CA364BB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885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ângulo 1">
            <a:extLst>
              <a:ext uri="{FF2B5EF4-FFF2-40B4-BE49-F238E27FC236}">
                <a16:creationId xmlns:a16="http://schemas.microsoft.com/office/drawing/2014/main" id="{46624CA0-3B9B-4061-AAAE-179D8AC5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54" y="2188726"/>
            <a:ext cx="1180769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A VIA 11 Consultoria está presente no mercado há mais de 22 anos e durante seus anos de existência, formou e consolidou uma reputação de capacidade técnica, confiabilidade comercial e pontualidade na execução de suas tarefas.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4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São sócios e responsáveis técnicos pela empresa: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pt-BR" altLang="pt-BR" sz="2400" b="1" dirty="0"/>
              <a:t>Paulo Roberto Vieira – engenheiro com 50 anos de experiência.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pt-BR" altLang="pt-BR" sz="2400" b="1" dirty="0"/>
              <a:t>Eloy Silvestre Kockanny – arquiteto e urbanista com 50 anos de experiência.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pt-BR" altLang="pt-BR" sz="2400" b="1" dirty="0"/>
              <a:t>Além dos sócios Paulo e Eloy, a empresa mantém parceria com uma série de profissionais especialistas em áreas ligadas à mobilidade urbana.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400" b="1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/>
              <a:t>A VIA 11 já atuou em mais de 250 municípios brasileiros desenvolvendo trabalhos ligados à mobilidade urbana.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0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597963" y="746809"/>
            <a:ext cx="4035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APRESENTAÇÃO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F791874-29BF-420C-9855-E85B10FC2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64554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tângulo 1">
            <a:extLst>
              <a:ext uri="{FF2B5EF4-FFF2-40B4-BE49-F238E27FC236}">
                <a16:creationId xmlns:a16="http://schemas.microsoft.com/office/drawing/2014/main" id="{46624CA0-3B9B-4061-AAAE-179D8AC54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97549"/>
            <a:ext cx="1180769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latin typeface="+mn-lt"/>
              </a:rPr>
              <a:t>O município de Irineópolis tem: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pt-BR" altLang="pt-BR" sz="1400" b="1" dirty="0">
              <a:latin typeface="+mn-lt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pt-BR" altLang="pt-BR" sz="2400" b="1" dirty="0">
                <a:latin typeface="+mn-lt"/>
              </a:rPr>
              <a:t>População de 11.354 habitantes (projeção IBGE 2021).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pt-BR" altLang="pt-BR" sz="1400" b="1" dirty="0">
              <a:latin typeface="+mn-lt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pt-BR" altLang="pt-BR" sz="1400" b="1" dirty="0">
              <a:latin typeface="+mn-lt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pt-BR" altLang="pt-BR" sz="1400" b="1" dirty="0">
              <a:latin typeface="+mn-lt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pt-BR" altLang="pt-BR" sz="1400" b="1" dirty="0">
              <a:latin typeface="+mn-lt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r>
              <a:rPr lang="pt-BR" altLang="pt-BR" sz="2400" b="1" dirty="0">
                <a:latin typeface="+mn-lt"/>
              </a:rPr>
              <a:t> Frota: 7.172 veículos (em outubro / 2021)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latin typeface="+mn-lt"/>
              </a:rPr>
              <a:t>     e crescimento, nos últimos 5 anos, 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latin typeface="+mn-lt"/>
              </a:rPr>
              <a:t>     percentual superior ao do estado de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400" b="1" dirty="0">
                <a:latin typeface="+mn-lt"/>
              </a:rPr>
              <a:t>     Santa Catarina (dados DETRAN/SC).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pt-BR" sz="14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800" b="1" dirty="0">
              <a:latin typeface="+mn-lt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dirty="0">
              <a:solidFill>
                <a:srgbClr val="00000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200401" y="763420"/>
            <a:ext cx="5406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DADOS ESTATÍSTICOS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23B795-79C7-4713-8306-831D2608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CD8DB48-0C19-4A99-A05D-7989418A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790" y="3753196"/>
            <a:ext cx="4793673" cy="28762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10964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200401" y="763420"/>
            <a:ext cx="54068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ACESSOS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23B795-79C7-4713-8306-831D2608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EF385CC6-83DD-4E73-857D-E01CA35D7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55" y="2200649"/>
            <a:ext cx="9402978" cy="46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1736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200401" y="763420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RESPOSTAS DAS PESQUISAS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23B795-79C7-4713-8306-831D2608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E9079B-5FBB-41E3-89E2-F8B8DFA7A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82094"/>
            <a:ext cx="3034145" cy="22356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B40DA40-8E63-402A-AB75-CDEFED118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166" y="4743314"/>
            <a:ext cx="2444844" cy="21146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669BC70-8984-4661-A251-34717123A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1624" y="2382094"/>
            <a:ext cx="6742760" cy="32372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937078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200401" y="763420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RESPOSTAS DAS PESQUISAS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23B795-79C7-4713-8306-831D2608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764179-E70E-4A3E-A3EE-5DD601F2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7" y="2541016"/>
            <a:ext cx="6091237" cy="36586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E4D59C-B8E8-44E5-89AF-6B29040B2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" y="2755465"/>
            <a:ext cx="5925661" cy="31742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780206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200401" y="763420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RESPOSTAS DAS PESQUISAS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23B795-79C7-4713-8306-831D2608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32CC383-FF18-4E41-B850-E599F2EC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500" y="2245099"/>
            <a:ext cx="4584589" cy="27556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FD4A14D-FD58-4559-8C4C-6DCA290CE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826" y="3196157"/>
            <a:ext cx="7571888" cy="36091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685794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31D49077-86D8-49FF-98AD-80252B879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1438"/>
            <a:ext cx="12191999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 dirty="0">
              <a:solidFill>
                <a:srgbClr val="000000"/>
              </a:solidFill>
            </a:endParaRPr>
          </a:p>
        </p:txBody>
      </p:sp>
      <p:pic>
        <p:nvPicPr>
          <p:cNvPr id="4099" name="Picture 11" descr="logovia11">
            <a:extLst>
              <a:ext uri="{FF2B5EF4-FFF2-40B4-BE49-F238E27FC236}">
                <a16:creationId xmlns:a16="http://schemas.microsoft.com/office/drawing/2014/main" id="{7D7C92C2-9A59-4B40-AC7A-97DF32BE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50" y="44450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BCC543A-25A4-4456-8A4F-02F51CEF1DAF}"/>
              </a:ext>
            </a:extLst>
          </p:cNvPr>
          <p:cNvSpPr txBox="1"/>
          <p:nvPr/>
        </p:nvSpPr>
        <p:spPr>
          <a:xfrm>
            <a:off x="3200401" y="763420"/>
            <a:ext cx="54068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RESPOSTAS DAS PESQUISAS</a:t>
            </a:r>
            <a:endParaRPr lang="pt-BR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123B795-79C7-4713-8306-831D2608F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251523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03A3AED-DD49-4616-A7A3-2E575D799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114992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74517DE-C689-410B-90E8-4B93816A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43503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1CC912-97BC-4B92-9D72-A1A1DC8C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030" y="2245099"/>
            <a:ext cx="8405940" cy="45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4289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435</Words>
  <Application>Microsoft Office PowerPoint</Application>
  <PresentationFormat>Widescreen</PresentationFormat>
  <Paragraphs>103</Paragraphs>
  <Slides>25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8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Roberto Vieira</dc:creator>
  <cp:lastModifiedBy>Paulo Roberto Vieira</cp:lastModifiedBy>
  <cp:revision>47</cp:revision>
  <dcterms:created xsi:type="dcterms:W3CDTF">2021-04-08T18:51:51Z</dcterms:created>
  <dcterms:modified xsi:type="dcterms:W3CDTF">2021-11-24T19:19:33Z</dcterms:modified>
</cp:coreProperties>
</file>